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90" r:id="rId6"/>
    <p:sldId id="292" r:id="rId7"/>
    <p:sldId id="297" r:id="rId8"/>
    <p:sldId id="298" r:id="rId9"/>
    <p:sldId id="294" r:id="rId10"/>
    <p:sldId id="295" r:id="rId11"/>
    <p:sldId id="296" r:id="rId12"/>
  </p:sldIdLst>
  <p:sldSz cx="9144000" cy="6858000" type="screen4x3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B02"/>
    <a:srgbClr val="003262"/>
    <a:srgbClr val="F49B02"/>
    <a:srgbClr val="FEE2A4"/>
    <a:srgbClr val="F4A902"/>
    <a:srgbClr val="FDCFCF"/>
    <a:srgbClr val="F82424"/>
    <a:srgbClr val="E9EDF4"/>
    <a:srgbClr val="D0D8E8"/>
    <a:srgbClr val="076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0995" autoAdjust="0"/>
  </p:normalViewPr>
  <p:slideViewPr>
    <p:cSldViewPr snapToGrid="0">
      <p:cViewPr varScale="1">
        <p:scale>
          <a:sx n="97" d="100"/>
          <a:sy n="97" d="100"/>
        </p:scale>
        <p:origin x="-1984" y="-104"/>
      </p:cViewPr>
      <p:guideLst>
        <p:guide orient="horz" pos="4032"/>
        <p:guide pos="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r">
              <a:defRPr sz="1200"/>
            </a:lvl1pPr>
          </a:lstStyle>
          <a:p>
            <a:fld id="{BD5B7514-39E6-4999-B465-F94145D3D0F1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r">
              <a:defRPr sz="1200"/>
            </a:lvl1pPr>
          </a:lstStyle>
          <a:p>
            <a:fld id="{34D5F33D-681E-414A-A822-63DC2AA10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3258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r">
              <a:defRPr sz="1200"/>
            </a:lvl1pPr>
          </a:lstStyle>
          <a:p>
            <a:fld id="{A5DE3CA6-68E6-43EB-BB5F-0384547A80EE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0563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9" tIns="45910" rIns="91819" bIns="459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7338"/>
            <a:ext cx="5486400" cy="4146947"/>
          </a:xfrm>
          <a:prstGeom prst="rect">
            <a:avLst/>
          </a:prstGeom>
        </p:spPr>
        <p:txBody>
          <a:bodyPr vert="horz" lIns="91819" tIns="45910" rIns="91819" bIns="459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r">
              <a:defRPr sz="1200"/>
            </a:lvl1pPr>
          </a:lstStyle>
          <a:p>
            <a:fld id="{5B4B9832-BDA0-4BFA-A51E-07D344852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3942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893168D-C231-4954-B339-F7A99C06BE7F}" type="datetime1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5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This</a:t>
            </a:r>
            <a:r>
              <a:rPr lang="en-US" baseline="0" dirty="0" smtClean="0"/>
              <a:t> is the </a:t>
            </a:r>
            <a:r>
              <a:rPr lang="en-US" baseline="0" dirty="0" err="1" smtClean="0"/>
              <a:t>Kronos</a:t>
            </a:r>
            <a:r>
              <a:rPr lang="en-US" baseline="0" dirty="0" smtClean="0"/>
              <a:t> In Touch Terminal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This is the badge reader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employee needs his/her Cal One Card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He/She</a:t>
            </a:r>
            <a:r>
              <a:rPr lang="en-US" baseline="0" dirty="0" smtClean="0"/>
              <a:t> swipes card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9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success message appears.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8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Touch</a:t>
            </a:r>
            <a:r>
              <a:rPr lang="en-US" baseline="0" dirty="0" smtClean="0"/>
              <a:t> “View my balances”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Touch the “as of”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2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Touch</a:t>
            </a:r>
            <a:r>
              <a:rPr lang="en-US" baseline="0" dirty="0" smtClean="0"/>
              <a:t> “Transfer”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“Use your badge” message appears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Swipe your badge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93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Touch the job</a:t>
            </a:r>
            <a:r>
              <a:rPr lang="en-US" baseline="0" dirty="0" smtClean="0"/>
              <a:t> you want to </a:t>
            </a:r>
            <a:r>
              <a:rPr lang="en-US" baseline="0" smtClean="0"/>
              <a:t>clock in to.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>
            <a:lvl1pPr algn="l">
              <a:defRPr sz="5400" b="0">
                <a:solidFill>
                  <a:srgbClr val="E09E19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2766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326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fld id="{57ACA651-43B4-41FE-9266-F3B93B82893F}" type="datetime2">
              <a:rPr lang="en-US" smtClean="0"/>
              <a:t>Thursday, October 16, 2014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5665856"/>
            <a:ext cx="9144000" cy="1219200"/>
            <a:chOff x="0" y="5665856"/>
            <a:chExt cx="9144000" cy="1219200"/>
          </a:xfrm>
        </p:grpSpPr>
        <p:sp>
          <p:nvSpPr>
            <p:cNvPr id="16" name="Right Triangle 15"/>
            <p:cNvSpPr/>
            <p:nvPr userDrawn="1"/>
          </p:nvSpPr>
          <p:spPr>
            <a:xfrm rot="10800000" flipV="1">
              <a:off x="4056193" y="5970656"/>
              <a:ext cx="5080000" cy="914400"/>
            </a:xfrm>
            <a:prstGeom prst="rtTriangle">
              <a:avLst/>
            </a:prstGeom>
            <a:solidFill>
              <a:srgbClr val="FDB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Rectangle 2"/>
            <p:cNvSpPr/>
            <p:nvPr userDrawn="1"/>
          </p:nvSpPr>
          <p:spPr>
            <a:xfrm>
              <a:off x="0" y="5665856"/>
              <a:ext cx="9144000" cy="1219200"/>
            </a:xfrm>
            <a:custGeom>
              <a:avLst/>
              <a:gdLst>
                <a:gd name="connsiteX0" fmla="*/ 0 w 7793355"/>
                <a:gd name="connsiteY0" fmla="*/ 0 h 1637030"/>
                <a:gd name="connsiteX1" fmla="*/ 7793355 w 7793355"/>
                <a:gd name="connsiteY1" fmla="*/ 0 h 1637030"/>
                <a:gd name="connsiteX2" fmla="*/ 7793355 w 7793355"/>
                <a:gd name="connsiteY2" fmla="*/ 1637030 h 1637030"/>
                <a:gd name="connsiteX3" fmla="*/ 0 w 7793355"/>
                <a:gd name="connsiteY3" fmla="*/ 1637030 h 1637030"/>
                <a:gd name="connsiteX4" fmla="*/ 0 w 7793355"/>
                <a:gd name="connsiteY4" fmla="*/ 0 h 1637030"/>
                <a:gd name="connsiteX0" fmla="*/ 0 w 7793355"/>
                <a:gd name="connsiteY0" fmla="*/ 0 h 1637030"/>
                <a:gd name="connsiteX1" fmla="*/ 7793355 w 7793355"/>
                <a:gd name="connsiteY1" fmla="*/ 1137684 h 1637030"/>
                <a:gd name="connsiteX2" fmla="*/ 7793355 w 7793355"/>
                <a:gd name="connsiteY2" fmla="*/ 1637030 h 1637030"/>
                <a:gd name="connsiteX3" fmla="*/ 0 w 7793355"/>
                <a:gd name="connsiteY3" fmla="*/ 1637030 h 1637030"/>
                <a:gd name="connsiteX4" fmla="*/ 0 w 7793355"/>
                <a:gd name="connsiteY4" fmla="*/ 0 h 163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3355" h="1637030">
                  <a:moveTo>
                    <a:pt x="0" y="0"/>
                  </a:moveTo>
                  <a:lnTo>
                    <a:pt x="7793355" y="1137684"/>
                  </a:lnTo>
                  <a:lnTo>
                    <a:pt x="7793355" y="1637030"/>
                  </a:lnTo>
                  <a:lnTo>
                    <a:pt x="0" y="1637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326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grpSp>
          <p:nvGrpSpPr>
            <p:cNvPr id="4" name="Group 3"/>
            <p:cNvGrpSpPr/>
            <p:nvPr userDrawn="1"/>
          </p:nvGrpSpPr>
          <p:grpSpPr>
            <a:xfrm>
              <a:off x="216243" y="6038964"/>
              <a:ext cx="1993557" cy="615246"/>
              <a:chOff x="216243" y="6038964"/>
              <a:chExt cx="1993557" cy="615246"/>
            </a:xfrm>
          </p:grpSpPr>
          <p:sp>
            <p:nvSpPr>
              <p:cNvPr id="22" name="TextBox 21"/>
              <p:cNvSpPr txBox="1"/>
              <p:nvPr userDrawn="1"/>
            </p:nvSpPr>
            <p:spPr>
              <a:xfrm>
                <a:off x="216243" y="6038964"/>
                <a:ext cx="1981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Berkeley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28600" y="6454155"/>
                <a:ext cx="19812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UNIVERSITY OF </a:t>
                </a:r>
                <a:r>
                  <a:rPr lang="en-US" sz="700" dirty="0" smtClean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CALIFORNIA</a:t>
                </a:r>
                <a:endParaRPr lang="en-US" sz="700" dirty="0">
                  <a:solidFill>
                    <a:schemeClr val="bg1"/>
                  </a:solidFill>
                  <a:latin typeface="Georgia" panose="02040502050405020303" pitchFamily="18" charset="0"/>
                </a:endParaRPr>
              </a:p>
            </p:txBody>
          </p:sp>
        </p:grpSp>
      </p:grpSp>
      <p:grpSp>
        <p:nvGrpSpPr>
          <p:cNvPr id="15" name="Group 14"/>
          <p:cNvGrpSpPr/>
          <p:nvPr userDrawn="1"/>
        </p:nvGrpSpPr>
        <p:grpSpPr>
          <a:xfrm>
            <a:off x="61061" y="256571"/>
            <a:ext cx="8929015" cy="393192"/>
            <a:chOff x="8141" y="150725"/>
            <a:chExt cx="8929015" cy="393192"/>
          </a:xfrm>
        </p:grpSpPr>
        <p:pic>
          <p:nvPicPr>
            <p:cNvPr id="6" name="Picture 5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890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B7177DBD-65A4-47A6-9165-548D268BAF3C}" type="datetime1">
              <a:rPr lang="en-US" smtClean="0"/>
              <a:pPr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198535" y="87794"/>
            <a:ext cx="7138601" cy="5760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E09E19"/>
                </a:solidFill>
                <a:latin typeface="Georgia" panose="02040502050405020303" pitchFamily="18" charset="0"/>
              </a:rPr>
              <a:t>Subject Title</a:t>
            </a:r>
            <a:endParaRPr lang="en-US" sz="3200" b="1" dirty="0">
              <a:solidFill>
                <a:srgbClr val="E09E19"/>
              </a:solidFill>
              <a:latin typeface="Georgia" panose="02040502050405020303" pitchFamily="18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12" name="Picture 11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234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F557B1D6-C7FB-4226-8204-C5A7975C0D38}" type="datetime1">
              <a:rPr lang="en-US" smtClean="0"/>
              <a:pPr/>
              <a:t>10/29/14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16" name="Picture 15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507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39778"/>
            <a:ext cx="1143000" cy="230346"/>
          </a:xfrm>
        </p:spPr>
        <p:txBody>
          <a:bodyPr/>
          <a:lstStyle>
            <a:lvl1pPr>
              <a:defRPr sz="1000" b="1">
                <a:solidFill>
                  <a:srgbClr val="003262"/>
                </a:solidFill>
                <a:latin typeface="Georgia" panose="02040502050405020303" pitchFamily="18" charset="0"/>
              </a:defRPr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6539778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3262"/>
                </a:solidFill>
                <a:latin typeface="Georgia" panose="02040502050405020303" pitchFamily="18" charset="0"/>
              </a:rPr>
              <a:t>10/10/2014</a:t>
            </a:r>
            <a:endParaRPr lang="en-US" sz="1000" b="1" dirty="0">
              <a:solidFill>
                <a:srgbClr val="003262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429000" y="6539778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09E19"/>
                </a:solidFill>
                <a:latin typeface="Georgia" panose="02040502050405020303" pitchFamily="18" charset="0"/>
              </a:rPr>
              <a:t>University of California—Berkeley</a:t>
            </a:r>
            <a:endParaRPr lang="en-US" sz="1000" b="1" dirty="0">
              <a:solidFill>
                <a:srgbClr val="E09E19"/>
              </a:solidFill>
              <a:latin typeface="Georgia" panose="02040502050405020303" pitchFamily="18" charset="0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9" name="Picture 8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484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08313" cy="1066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3008313" cy="338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Date Placeholder 4"/>
          <p:cNvSpPr>
            <a:spLocks noGrp="1"/>
          </p:cNvSpPr>
          <p:nvPr userDrawn="1">
            <p:ph type="dt" sz="half" idx="10"/>
          </p:nvPr>
        </p:nvSpPr>
        <p:spPr>
          <a:xfrm>
            <a:off x="457200" y="6584950"/>
            <a:ext cx="2133600" cy="273050"/>
          </a:xfrm>
        </p:spPr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22631E80-4B68-40D1-AB28-843715344777}" type="datetime1">
              <a:rPr lang="en-US" smtClean="0"/>
              <a:pPr/>
              <a:t>10/29/14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84950"/>
            <a:ext cx="2895600" cy="273050"/>
          </a:xfrm>
        </p:spPr>
        <p:txBody>
          <a:bodyPr/>
          <a:lstStyle>
            <a:lvl1pPr>
              <a:defRPr sz="1000" b="1">
                <a:solidFill>
                  <a:srgbClr val="E09E19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84950"/>
            <a:ext cx="2133600" cy="273050"/>
          </a:xfrm>
        </p:spPr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15" name="Picture 14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6" name="Straight Connector 15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444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rgbClr val="00326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Lucida Sans" panose="020B06020305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84950"/>
            <a:ext cx="2133600" cy="273050"/>
          </a:xfrm>
        </p:spPr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22631E80-4B68-40D1-AB28-843715344777}" type="datetime1">
              <a:rPr lang="en-US" smtClean="0"/>
              <a:pPr/>
              <a:t>10/29/14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84950"/>
            <a:ext cx="2895600" cy="273050"/>
          </a:xfrm>
        </p:spPr>
        <p:txBody>
          <a:bodyPr/>
          <a:lstStyle>
            <a:lvl1pPr>
              <a:defRPr sz="1000" b="1">
                <a:solidFill>
                  <a:srgbClr val="E09E19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84950"/>
            <a:ext cx="2133600" cy="273050"/>
          </a:xfrm>
        </p:spPr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12" name="Picture 11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471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47945B4B-AC04-47E7-829B-6DEA17FCC0D9}" type="datetime1">
              <a:rPr lang="en-US" smtClean="0"/>
              <a:pPr/>
              <a:t>10/29/14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6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2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37773"/>
            <a:ext cx="7772400" cy="291801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DB515"/>
                </a:solidFill>
                <a:latin typeface="+mj-lt"/>
              </a:rPr>
              <a:t>CalTime</a:t>
            </a:r>
            <a:r>
              <a:rPr lang="en-US" b="1" dirty="0" smtClean="0">
                <a:solidFill>
                  <a:srgbClr val="FDB515"/>
                </a:solidFill>
                <a:latin typeface="+mj-lt"/>
              </a:rPr>
              <a:t> Terminals for </a:t>
            </a:r>
            <a:br>
              <a:rPr lang="en-US" b="1" dirty="0" smtClean="0">
                <a:solidFill>
                  <a:srgbClr val="FDB515"/>
                </a:solidFill>
                <a:latin typeface="+mj-lt"/>
              </a:rPr>
            </a:br>
            <a:r>
              <a:rPr lang="en-US" b="1" dirty="0" smtClean="0">
                <a:solidFill>
                  <a:srgbClr val="FDB515"/>
                </a:solidFill>
                <a:latin typeface="+mj-lt"/>
              </a:rPr>
              <a:t>Non-Exempt Employees</a:t>
            </a:r>
            <a:endParaRPr lang="en-US" b="1" dirty="0">
              <a:solidFill>
                <a:srgbClr val="FDB515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09885" y="4228274"/>
            <a:ext cx="83341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27527" y="6268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2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59269" y="5313158"/>
            <a:ext cx="1506855" cy="96456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66962" y="1052095"/>
            <a:ext cx="1506855" cy="964565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6634797" y="2312035"/>
            <a:ext cx="685800" cy="162941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19897" y="2284730"/>
            <a:ext cx="800100" cy="74231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9" name="Picture 1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" y="1714500"/>
            <a:ext cx="1017905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Swipe In and Swipe Out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1338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9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9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1719897" y="2284730"/>
            <a:ext cx="800100" cy="74231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Swipe In and Swipe Out</a:t>
            </a:r>
            <a:endParaRPr lang="en-US" sz="2800" b="1" dirty="0"/>
          </a:p>
        </p:txBody>
      </p:sp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2781300"/>
            <a:ext cx="3505200" cy="187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4085" b="-2477"/>
          <a:stretch/>
        </p:blipFill>
        <p:spPr bwMode="auto">
          <a:xfrm>
            <a:off x="1032761" y="1700930"/>
            <a:ext cx="783407" cy="5247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758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69388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5212397" y="3186430"/>
            <a:ext cx="800100" cy="74231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View Balances</a:t>
            </a:r>
            <a:endParaRPr lang="en-US" sz="2800" b="1" dirty="0"/>
          </a:p>
        </p:txBody>
      </p:sp>
      <p:pic>
        <p:nvPicPr>
          <p:cNvPr id="9" name="Picture 8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" t="2340" r="2169" b="3653"/>
          <a:stretch/>
        </p:blipFill>
        <p:spPr bwMode="auto">
          <a:xfrm>
            <a:off x="2806306" y="2844406"/>
            <a:ext cx="3429000" cy="1803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59269" y="5313158"/>
            <a:ext cx="1506855" cy="96456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11" y="2794291"/>
            <a:ext cx="3873321" cy="19558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5228473" y="3390443"/>
            <a:ext cx="5715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View Balances</a:t>
            </a:r>
            <a:endParaRPr lang="en-US" sz="2800" b="1" dirty="0"/>
          </a:p>
        </p:txBody>
      </p:sp>
      <p:pic>
        <p:nvPicPr>
          <p:cNvPr id="16" name="Picture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029" y="2758422"/>
            <a:ext cx="3873321" cy="19558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5228473" y="3364255"/>
            <a:ext cx="5715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594" y="2719469"/>
            <a:ext cx="3946412" cy="2018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6104610" y="4677292"/>
            <a:ext cx="5715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4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59269" y="5313158"/>
            <a:ext cx="1506855" cy="96456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Perform Transfer	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136900" y="3935730"/>
            <a:ext cx="673099" cy="72517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" t="2340" r="2169" b="3653"/>
          <a:stretch/>
        </p:blipFill>
        <p:spPr bwMode="auto">
          <a:xfrm>
            <a:off x="2819400" y="2857500"/>
            <a:ext cx="3429000" cy="1803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2113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Perform Transfer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136900" y="3935730"/>
            <a:ext cx="673099" cy="72517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939" b="6251"/>
          <a:stretch/>
        </p:blipFill>
        <p:spPr bwMode="auto">
          <a:xfrm>
            <a:off x="2438399" y="2796540"/>
            <a:ext cx="4123055" cy="18389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089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Perform Transfer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136900" y="3935730"/>
            <a:ext cx="673099" cy="72517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2767330"/>
            <a:ext cx="3074670" cy="1982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8575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705A9573ADDC429FB7DB4ABC1A7260" ma:contentTypeVersion="0" ma:contentTypeDescription="Create a new document." ma:contentTypeScope="" ma:versionID="54c7d607dc7afb345880ddbd4d63cd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A36525-3CA1-4A3D-B6A2-2E7F49B3FF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609F27-67DC-4FBD-9744-075534F14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2EFD5EC-361C-4D6E-B7F0-CB32DEDFFA2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7110</TotalTime>
  <Words>110</Words>
  <Application>Microsoft Macintosh PowerPoint</Application>
  <PresentationFormat>On-screen Show (4:3)</PresentationFormat>
  <Paragraphs>38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CalTime Terminals for  Non-Exempt Employees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Andrea Mercedes Guastavino</dc:creator>
  <cp:lastModifiedBy>Angie Paxton</cp:lastModifiedBy>
  <cp:revision>309</cp:revision>
  <cp:lastPrinted>2014-10-10T20:35:16Z</cp:lastPrinted>
  <dcterms:created xsi:type="dcterms:W3CDTF">2014-03-21T17:28:39Z</dcterms:created>
  <dcterms:modified xsi:type="dcterms:W3CDTF">2014-10-29T23:20:54Z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0x010100B5705A9573ADDC429FB7DB4ABC1A7260</vt:lpwstr>
  </property>
</Properties>
</file>